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4"/>
  </p:notesMasterIdLst>
  <p:handoutMasterIdLst>
    <p:handoutMasterId r:id="rId5"/>
  </p:handoutMasterIdLst>
  <p:sldIdLst>
    <p:sldId id="427" r:id="rId2"/>
    <p:sldId id="382" r:id="rId3"/>
  </p:sldIdLst>
  <p:sldSz cx="9144000" cy="6858000" type="screen4x3"/>
  <p:notesSz cx="7059613" cy="9344025"/>
  <p:custShowLst>
    <p:custShow name="Custom Show 1" id="0">
      <p:sldLst/>
    </p:custShow>
    <p:custShow name="Custom Show 2" id="1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Rg st="1" end="58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920000"/>
    <a:srgbClr val="0000FF"/>
    <a:srgbClr val="008000"/>
    <a:srgbClr val="FF3300"/>
    <a:srgbClr val="FF9900"/>
    <a:srgbClr val="6B0BEB"/>
    <a:srgbClr val="ADE7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3863" autoAdjust="0"/>
  </p:normalViewPr>
  <p:slideViewPr>
    <p:cSldViewPr>
      <p:cViewPr>
        <p:scale>
          <a:sx n="95" d="100"/>
          <a:sy n="95" d="100"/>
        </p:scale>
        <p:origin x="-8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84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9113" cy="466725"/>
          </a:xfrm>
          <a:prstGeom prst="rect">
            <a:avLst/>
          </a:prstGeom>
        </p:spPr>
        <p:txBody>
          <a:bodyPr vert="horz" lIns="93742" tIns="46872" rIns="93742" bIns="4687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8913" y="0"/>
            <a:ext cx="3059112" cy="466725"/>
          </a:xfrm>
          <a:prstGeom prst="rect">
            <a:avLst/>
          </a:prstGeom>
        </p:spPr>
        <p:txBody>
          <a:bodyPr vert="horz" lIns="93742" tIns="46872" rIns="93742" bIns="4687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37236FA6-F288-4DD3-802A-9DAD61B45890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75713"/>
            <a:ext cx="3059113" cy="466725"/>
          </a:xfrm>
          <a:prstGeom prst="rect">
            <a:avLst/>
          </a:prstGeom>
        </p:spPr>
        <p:txBody>
          <a:bodyPr vert="horz" lIns="93742" tIns="46872" rIns="93742" bIns="4687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8913" y="8875713"/>
            <a:ext cx="3059112" cy="466725"/>
          </a:xfrm>
          <a:prstGeom prst="rect">
            <a:avLst/>
          </a:prstGeom>
        </p:spPr>
        <p:txBody>
          <a:bodyPr vert="horz" lIns="93742" tIns="46872" rIns="93742" bIns="4687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C7BB033C-2411-4CA4-82B8-267AA6A789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647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9113" cy="466725"/>
          </a:xfrm>
          <a:prstGeom prst="rect">
            <a:avLst/>
          </a:prstGeom>
        </p:spPr>
        <p:txBody>
          <a:bodyPr vert="horz" lIns="93742" tIns="46872" rIns="93742" bIns="4687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8913" y="0"/>
            <a:ext cx="3059112" cy="466725"/>
          </a:xfrm>
          <a:prstGeom prst="rect">
            <a:avLst/>
          </a:prstGeom>
        </p:spPr>
        <p:txBody>
          <a:bodyPr vert="horz" lIns="93742" tIns="46872" rIns="93742" bIns="4687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92945941-D7E2-4CF1-9860-EE28A142D5B8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3800" y="698500"/>
            <a:ext cx="4673600" cy="3505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42" tIns="46872" rIns="93742" bIns="4687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6438" y="4438650"/>
            <a:ext cx="5646737" cy="4205288"/>
          </a:xfrm>
          <a:prstGeom prst="rect">
            <a:avLst/>
          </a:prstGeom>
        </p:spPr>
        <p:txBody>
          <a:bodyPr vert="horz" lIns="93742" tIns="46872" rIns="93742" bIns="4687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75713"/>
            <a:ext cx="3059113" cy="466725"/>
          </a:xfrm>
          <a:prstGeom prst="rect">
            <a:avLst/>
          </a:prstGeom>
        </p:spPr>
        <p:txBody>
          <a:bodyPr vert="horz" lIns="93742" tIns="46872" rIns="93742" bIns="4687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8913" y="8875713"/>
            <a:ext cx="3059112" cy="466725"/>
          </a:xfrm>
          <a:prstGeom prst="rect">
            <a:avLst/>
          </a:prstGeom>
        </p:spPr>
        <p:txBody>
          <a:bodyPr vert="horz" lIns="93742" tIns="46872" rIns="93742" bIns="4687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2EE565C6-03D5-42D1-97AE-A06F07E8D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52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11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1863" eaLnBrk="1" hangingPunct="1">
              <a:spcBef>
                <a:spcPct val="0"/>
              </a:spcBef>
            </a:pPr>
            <a:r>
              <a:rPr lang="en-US" dirty="0" smtClean="0"/>
              <a:t>(Kim) Look at the scales on writing scales. Rate yourself according to the criteria listed, showing by number where you are on the scale continuum regarding writing a scale. Use an electronic poll to have participants record their responses if possible. If time allows have the participant turn to a colleague to share where they are on the continuum by numeral and why.</a:t>
            </a:r>
          </a:p>
          <a:p>
            <a:pPr defTabSz="931863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611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812712-A454-4B76-9631-108528EE476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1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1863" eaLnBrk="1" hangingPunct="1">
              <a:spcBef>
                <a:spcPct val="0"/>
              </a:spcBef>
            </a:pPr>
            <a:r>
              <a:rPr lang="en-US" dirty="0" smtClean="0"/>
              <a:t>(Kim) Blank Template</a:t>
            </a:r>
          </a:p>
          <a:p>
            <a:pPr defTabSz="931863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027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253B96-7491-4DB6-8381-87EEB3D7514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EC80E-6552-4B2D-9BD7-D2015EB0EBC5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B92B3-D263-49EB-B121-416297A05A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B9257-12F4-42A0-B16D-2470766FC093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F7453-E760-4FD7-A9AD-1FD46F57F2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3761B-7003-45F6-96A0-4A17C52FD269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FD6C3-FFB5-4E3F-A3A0-A8E12F82EB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B189E-84F2-4410-A06E-A9ABFD8949D4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22227-1DB6-4498-85FE-642DDFA1C9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B63F3-9E76-497D-8F3A-95783244A242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BB713-A7A8-4E60-B27D-C58C4AC2CB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87A12-E022-4405-853F-27E5F95DDF5A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BEB2D-A600-4E97-817D-DD27F018D6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25408-B4CC-45E9-86F5-324F8E419B5B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8F6A0-2412-4118-B4E9-CDE74CED56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81BF4-7E6A-46BE-BE5D-9EB9132CDB7B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01948-7031-4305-8CFE-A7DDFDC372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DB0ED-AE28-47E0-B6D0-D5942E905CB1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BC41-F94E-472B-916E-16FCACF1F2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DFFED-65E5-4E75-BE1B-AA44D7D55CC1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35630-1781-4FA8-998D-D9EA0BCC02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68AC-7C4A-4A89-8225-4FB29126F65D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274BA-D131-4C58-AE09-750B2D8D99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F9C69-F4F7-44CD-9B20-E56AD497441D}" type="datetimeFigureOut">
              <a:rPr lang="en-US"/>
              <a:pPr>
                <a:defRPr/>
              </a:pPr>
              <a:t>5/7/13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71F7F4-E8AD-472B-ACE5-BC1D58AF7C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3" r:id="rId4"/>
    <p:sldLayoutId id="2147483939" r:id="rId5"/>
    <p:sldLayoutId id="2147483934" r:id="rId6"/>
    <p:sldLayoutId id="2147483940" r:id="rId7"/>
    <p:sldLayoutId id="2147483941" r:id="rId8"/>
    <p:sldLayoutId id="2147483942" r:id="rId9"/>
    <p:sldLayoutId id="2147483935" r:id="rId10"/>
    <p:sldLayoutId id="21474839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858782"/>
              </p:ext>
            </p:extLst>
          </p:nvPr>
        </p:nvGraphicFramePr>
        <p:xfrm>
          <a:off x="228600" y="201613"/>
          <a:ext cx="8610599" cy="7109618"/>
        </p:xfrm>
        <a:graphic>
          <a:graphicData uri="http://schemas.openxmlformats.org/drawingml/2006/table">
            <a:tbl>
              <a:tblPr/>
              <a:tblGrid>
                <a:gridCol w="681253"/>
                <a:gridCol w="344970"/>
                <a:gridCol w="7584376"/>
              </a:tblGrid>
              <a:tr h="467102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>
                          <a:solidFill>
                            <a:schemeClr val="bg1"/>
                          </a:solidFill>
                          <a:latin typeface="Cambria"/>
                          <a:ea typeface="Times New Roman"/>
                          <a:cs typeface="Cambria"/>
                        </a:rPr>
                        <a:t>Learning </a:t>
                      </a:r>
                      <a:r>
                        <a:rPr lang="en-US" sz="1200" b="1" u="none" dirty="0" smtClean="0">
                          <a:solidFill>
                            <a:schemeClr val="bg1"/>
                          </a:solidFill>
                          <a:latin typeface="Cambria"/>
                          <a:ea typeface="Times New Roman"/>
                          <a:cs typeface="Cambria"/>
                        </a:rPr>
                        <a:t>Goal:  </a:t>
                      </a:r>
                      <a:r>
                        <a:rPr kumimoji="0" lang="en-US" sz="1200" b="1" u="none" kern="1200" dirty="0" smtClean="0">
                          <a:solidFill>
                            <a:schemeClr val="bg1"/>
                          </a:solidFill>
                          <a:effectLst/>
                          <a:latin typeface="Cambria"/>
                          <a:ea typeface="+mn-ea"/>
                          <a:cs typeface="Cambria"/>
                        </a:rPr>
                        <a:t>Recognize, select, write, and classify behavioral objectives using cognitive, affective, and psychomotor taxonomies and the Next Generation Sunshine State Standards/Common Core Standards.  (FEAP 2.a.1.a./PEC 1.6; applicable NGSSS and CCS)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18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4.0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In addition to Score 3.0,</a:t>
                      </a:r>
                      <a:r>
                        <a:rPr lang="en-US" sz="1200" b="1" baseline="0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in-depth inferences and applications that go beyond instruction to the standard.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baseline="0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The student will:  </a:t>
                      </a:r>
                      <a:endParaRPr lang="en-US" sz="12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71450" marR="0" indent="-1714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200" b="0" baseline="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Students will be able to teach others the above information.  </a:t>
                      </a:r>
                      <a:endParaRPr lang="en-US" sz="1200" b="1" baseline="0" dirty="0" smtClean="0">
                        <a:solidFill>
                          <a:srgbClr val="000000"/>
                        </a:solidFill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8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3.5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In addition to score 3.0 performance, in-depth inferences and applications with partial success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6415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3.0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Participant will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.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Scales should: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be related to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articulate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the levels of performance using the taxonomy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be written in student language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provide consistent feedback to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students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encourage students to improve.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No major errors or omissions regarding the score 3.0 content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8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2.5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No major errors or omissions regarding 2.0 content and partial knowledge of the 3.0 content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0552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2.0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Participant recognizes and describes specific terminology such as: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Learning Continuum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Target Learning Goal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Simpler Content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More Complex Content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Participant is able to communicate a clear learning goal.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Goal is a statement of what a student will know or be able to do.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Goal is not written as an activity or assignment.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Goal supports the standards/benchmark for the course.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No major errors or omissions regarding the score 2.0 content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8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1.5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Partial knowledge of the score 2.0 content, but major errors or omissions regarding score 3.0 content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00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1.0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With help, a partial understanding of some of the simpler details and processes and some of the more complex ideas and processes.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8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0.5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With help, a partial understanding of the score 2.0 content, but not the score 3.0 content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581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Calibri"/>
                        </a:rPr>
                        <a:t>0.0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Even with help, no understanding or skill demonstrated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4" marR="4433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8370" name="AutoShape 2"/>
          <p:cNvSpPr>
            <a:spLocks noChangeArrowheads="1"/>
          </p:cNvSpPr>
          <p:nvPr/>
        </p:nvSpPr>
        <p:spPr bwMode="auto">
          <a:xfrm>
            <a:off x="381000" y="2514600"/>
            <a:ext cx="304800" cy="285750"/>
          </a:xfrm>
          <a:prstGeom prst="star5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graphicFrame>
        <p:nvGraphicFramePr>
          <p:cNvPr id="229452" name="Object 76"/>
          <p:cNvGraphicFramePr>
            <a:graphicFrameLocks noChangeAspect="1"/>
          </p:cNvGraphicFramePr>
          <p:nvPr/>
        </p:nvGraphicFramePr>
        <p:xfrm>
          <a:off x="8380413" y="6081713"/>
          <a:ext cx="414337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60" name="Document" r:id="rId4" imgW="2511428" imgH="3582753" progId="Word.Document.8">
                  <p:embed/>
                </p:oleObj>
              </mc:Choice>
              <mc:Fallback>
                <p:oleObj name="Document" r:id="rId4" imgW="2511428" imgH="3582753" progId="Word.Document.8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0413" y="6081713"/>
                        <a:ext cx="414337" cy="592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9499" name="TextBox 6"/>
          <p:cNvSpPr txBox="1">
            <a:spLocks noChangeArrowheads="1"/>
          </p:cNvSpPr>
          <p:nvPr/>
        </p:nvSpPr>
        <p:spPr bwMode="auto">
          <a:xfrm>
            <a:off x="5943600" y="6611938"/>
            <a:ext cx="2895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000" b="1" dirty="0">
                <a:latin typeface="Albertus Medium"/>
              </a:rPr>
              <a:t>Instructional Excellence &amp; Equity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376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80963" y="152400"/>
            <a:ext cx="8986837" cy="6553200"/>
          </a:xfrm>
        </p:spPr>
      </p:pic>
      <p:graphicFrame>
        <p:nvGraphicFramePr>
          <p:cNvPr id="237633" name="Object 65"/>
          <p:cNvGraphicFramePr>
            <a:graphicFrameLocks noChangeAspect="1"/>
          </p:cNvGraphicFramePr>
          <p:nvPr/>
        </p:nvGraphicFramePr>
        <p:xfrm>
          <a:off x="8380413" y="6005513"/>
          <a:ext cx="414337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41" name="Document" r:id="rId5" imgW="2511428" imgH="3582753" progId="Word.Document.8">
                  <p:embed/>
                </p:oleObj>
              </mc:Choice>
              <mc:Fallback>
                <p:oleObj name="Document" r:id="rId5" imgW="2511428" imgH="3582753" progId="Word.Document.8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0413" y="6005513"/>
                        <a:ext cx="414337" cy="592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7636" name="TextBox 5"/>
          <p:cNvSpPr txBox="1">
            <a:spLocks noChangeArrowheads="1"/>
          </p:cNvSpPr>
          <p:nvPr/>
        </p:nvSpPr>
        <p:spPr bwMode="auto">
          <a:xfrm>
            <a:off x="5943600" y="6535738"/>
            <a:ext cx="2895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000" b="1" dirty="0">
                <a:latin typeface="Albertus Medium"/>
              </a:rPr>
              <a:t>Instructional Excellence &amp; Equity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ek">
  <a:themeElements>
    <a:clrScheme name="Custom 15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9F2936"/>
      </a:accent1>
      <a:accent2>
        <a:srgbClr val="F07F09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5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9F2936"/>
    </a:accent1>
    <a:accent2>
      <a:srgbClr val="F07F09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15806</TotalTime>
  <Words>397</Words>
  <Application>Microsoft Macintosh PowerPoint</Application>
  <PresentationFormat>On-screen Show (4:3)</PresentationFormat>
  <Paragraphs>42</Paragraphs>
  <Slides>2</Slides>
  <Notes>2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  <vt:variant>
        <vt:lpstr>Custom Shows</vt:lpstr>
      </vt:variant>
      <vt:variant>
        <vt:i4>2</vt:i4>
      </vt:variant>
    </vt:vector>
  </HeadingPairs>
  <TitlesOfParts>
    <vt:vector size="6" baseType="lpstr">
      <vt:lpstr>Trek</vt:lpstr>
      <vt:lpstr>Document</vt:lpstr>
      <vt:lpstr>PowerPoint Presentation</vt:lpstr>
      <vt:lpstr>PowerPoint Presentation</vt:lpstr>
      <vt:lpstr>Custom Show 1</vt:lpstr>
      <vt:lpstr>Custom Show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Ron &amp; Donna</dc:creator>
  <cp:lastModifiedBy>Karen Verkler</cp:lastModifiedBy>
  <cp:revision>539</cp:revision>
  <cp:lastPrinted>2012-11-05T19:44:13Z</cp:lastPrinted>
  <dcterms:created xsi:type="dcterms:W3CDTF">2011-10-15T17:03:37Z</dcterms:created>
  <dcterms:modified xsi:type="dcterms:W3CDTF">2013-05-07T11:02:05Z</dcterms:modified>
</cp:coreProperties>
</file>